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470" r:id="rId5"/>
    <p:sldId id="471" r:id="rId6"/>
    <p:sldId id="455" r:id="rId7"/>
    <p:sldId id="456" r:id="rId8"/>
    <p:sldId id="457" r:id="rId9"/>
  </p:sldIdLst>
  <p:sldSz cx="9144000" cy="6858000" type="overhead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  <a:srgbClr val="FFCC99"/>
    <a:srgbClr val="FF9900"/>
    <a:srgbClr val="CEFEE1"/>
    <a:srgbClr val="D0FCF4"/>
    <a:srgbClr val="69979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12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BA0F8B6-4F85-72A1-F80E-9F687AD4C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4796" tIns="47397" rIns="94796" bIns="47397" numCol="1" anchor="t" anchorCtr="0" compatLnSpc="1">
            <a:prstTxWarp prst="textNoShape">
              <a:avLst/>
            </a:prstTxWarp>
          </a:bodyPr>
          <a:lstStyle>
            <a:lvl1pPr defTabSz="9445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B95333E6-BD8A-1833-FDA7-2A4CC3DFACF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20788" y="439738"/>
            <a:ext cx="4349750" cy="3262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7F2E2084-535C-9540-9901-B1BAAA98E5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95263" y="3919538"/>
            <a:ext cx="6708775" cy="566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4796" tIns="47397" rIns="94796" bIns="47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54F110E-20C3-3A6E-9113-CA567A260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3DA71FB-9EBF-2F6F-CA9B-3383F00A6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FDCE940-58FB-0AB5-0B63-E06CF456A7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9FF93D-5839-4940-AAC4-513F124E96F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5189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AEB8610-F67F-3C15-391F-B7E6A7906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9FB1461-CE0F-EEDE-8DBB-610B6827E2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047E65A-12A0-C710-6CF5-B0722E42C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C4DBF-599F-4A89-B1F2-3A51657699E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535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91363" y="381000"/>
            <a:ext cx="1824037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19250" y="381000"/>
            <a:ext cx="5319713" cy="56388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A66160C-1A46-DA52-1959-D095519C0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9348DE1-BE89-D796-2EAD-54969F51B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A6EA112-AAFC-11FD-AD7F-58BF51967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1E9413-B574-4C85-889B-D5810983726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4909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F022C2F-113B-D40F-5D07-A99158807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B897604-86DC-D10F-35AC-581EF798F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417E8CD-802B-2F31-853B-A73301368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61E4C-4D15-4F1A-A7A7-23842C65B39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242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D0C4164-4093-6AD9-0F51-BBD75A9468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90871FF-FFB8-A09C-E66B-1C37272D1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2EE41C5-8E5B-A909-9D78-AF77F7E124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AC3B93-B9AC-421D-B142-818FBBE12B1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8784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19250" y="1341438"/>
            <a:ext cx="3533775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5425" y="1341438"/>
            <a:ext cx="3533775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AF483B7-570A-7222-A010-3B6888254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988A696-9C20-FA44-130C-B2F4EF08A6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1E5FDC2-2B2D-6E57-5EA4-E6A9854002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67751-0F19-4410-96A2-842A6465C13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7001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46879264-C834-0BA7-01F0-E113DA505C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290CFFD9-498E-3E7E-94F3-C84381E79C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E825E5A3-3874-AB92-A6C2-AC5A560ECC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E69F1-912A-4D8E-AFF8-C37E8893DC0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5199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4B379DC5-C54F-6027-4DEB-4D63CFEA1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5895567-5BFB-ACC3-2F4D-9C566715C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C2D5AEB-D4DE-6585-98F8-D692254706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396E3-053F-43A8-8BFC-7295A007F15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984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5364610C-C74F-4882-0214-EFFCE2EE1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A07CEB72-4828-03DB-5632-A8C86E9FC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A2BC3A2-0451-C1EB-C01A-4DDD51AE7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95DEA-ABF1-4D7C-A73C-632E5AAC567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257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296167C-BD6F-D9B9-3026-B0A70CDF8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0A7177C-D6D0-43AA-7054-B73F81597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BFAD4E1-BABA-A6CB-E737-DE5D9171A3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8898DF-1DE9-4EFF-8256-785B43DF7E3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608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3945C1F-31F2-3F10-D41F-56E4F62EB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DEDAB7D-B4B1-C36F-A177-DE654EA478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CF460F5-60CA-2490-76C9-ED0039ED8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EB2B64-C164-4DDC-B64B-E4F800D41AF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271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62B3D41-B384-9A8B-5921-DC54F7AD3100}"/>
              </a:ext>
            </a:extLst>
          </p:cNvPr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1035" name="Arc 3" descr="Bouquet">
              <a:extLst>
                <a:ext uri="{FF2B5EF4-FFF2-40B4-BE49-F238E27FC236}">
                  <a16:creationId xmlns:a16="http://schemas.microsoft.com/office/drawing/2014/main" id="{6B37A38F-E015-11B0-14C0-8E9238CD7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T0" fmla="*/ 0 w 21600"/>
                <a:gd name="T1" fmla="*/ 3 h 43200"/>
                <a:gd name="T2" fmla="*/ 0 w 21600"/>
                <a:gd name="T3" fmla="*/ 0 h 43200"/>
                <a:gd name="T4" fmla="*/ 0 w 21600"/>
                <a:gd name="T5" fmla="*/ 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21600" y="432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1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419"/>
            </a:p>
          </p:txBody>
        </p:sp>
        <p:sp>
          <p:nvSpPr>
            <p:cNvPr id="1036" name="Arc 4" descr="Bouquet">
              <a:extLst>
                <a:ext uri="{FF2B5EF4-FFF2-40B4-BE49-F238E27FC236}">
                  <a16:creationId xmlns:a16="http://schemas.microsoft.com/office/drawing/2014/main" id="{56978A33-B173-7CA9-C349-DF225D690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3 h 43200"/>
                <a:gd name="T4" fmla="*/ 0 w 21600"/>
                <a:gd name="T5" fmla="*/ 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1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419"/>
            </a:p>
          </p:txBody>
        </p:sp>
        <p:sp>
          <p:nvSpPr>
            <p:cNvPr id="1037" name="Rectangle 5" descr="Bouquet">
              <a:extLst>
                <a:ext uri="{FF2B5EF4-FFF2-40B4-BE49-F238E27FC236}">
                  <a16:creationId xmlns:a16="http://schemas.microsoft.com/office/drawing/2014/main" id="{DE9EEF6F-25B0-115B-1594-F29BEC0DD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1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fr-FR" altLang="fr-FR"/>
            </a:p>
          </p:txBody>
        </p:sp>
        <p:sp>
          <p:nvSpPr>
            <p:cNvPr id="1038" name="AutoShape 6" descr="Bouquet">
              <a:extLst>
                <a:ext uri="{FF2B5EF4-FFF2-40B4-BE49-F238E27FC236}">
                  <a16:creationId xmlns:a16="http://schemas.microsoft.com/office/drawing/2014/main" id="{77607189-C236-3E6B-EA2B-0EBDB7E368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noFill/>
            <a:ln>
              <a:noFill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1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fr-FR" altLang="fr-FR"/>
            </a:p>
          </p:txBody>
        </p: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818F24AC-DEAF-2DC4-CFF4-3503F4FA5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381000"/>
            <a:ext cx="7296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</a:t>
            </a:r>
          </a:p>
        </p:txBody>
      </p:sp>
      <p:sp>
        <p:nvSpPr>
          <p:cNvPr id="611336" name="Rectangle 8">
            <a:extLst>
              <a:ext uri="{FF2B5EF4-FFF2-40B4-BE49-F238E27FC236}">
                <a16:creationId xmlns:a16="http://schemas.microsoft.com/office/drawing/2014/main" id="{EE5CFA30-36E5-75A6-DD70-5993103F7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341438"/>
            <a:ext cx="7219950" cy="467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11337" name="Rectangle 9">
            <a:extLst>
              <a:ext uri="{FF2B5EF4-FFF2-40B4-BE49-F238E27FC236}">
                <a16:creationId xmlns:a16="http://schemas.microsoft.com/office/drawing/2014/main" id="{C7782AC0-2982-DBA7-8F0E-0B1DAD9CF1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06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1"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4.12.2012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611338" name="Rectangle 10">
            <a:extLst>
              <a:ext uri="{FF2B5EF4-FFF2-40B4-BE49-F238E27FC236}">
                <a16:creationId xmlns:a16="http://schemas.microsoft.com/office/drawing/2014/main" id="{9DFBDEF6-DA22-63B4-14DF-9BCC07EE58F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308725"/>
            <a:ext cx="38893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1"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Choix du site - Félix Schmidt - décembre 2012 </a:t>
            </a:r>
            <a:endParaRPr lang="fr-FR" dirty="0"/>
          </a:p>
        </p:txBody>
      </p:sp>
      <p:sp>
        <p:nvSpPr>
          <p:cNvPr id="611339" name="Rectangle 11">
            <a:extLst>
              <a:ext uri="{FF2B5EF4-FFF2-40B4-BE49-F238E27FC236}">
                <a16:creationId xmlns:a16="http://schemas.microsoft.com/office/drawing/2014/main" id="{BF340472-2AF9-5074-1F2E-15B5D4E14C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1200">
                <a:solidFill>
                  <a:srgbClr val="000000"/>
                </a:solidFill>
              </a:defRPr>
            </a:lvl1pPr>
          </a:lstStyle>
          <a:p>
            <a:fld id="{D0274D1C-4DA6-405D-A7E5-DA5AAF39E5E9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1032" name="Text Box 12">
            <a:extLst>
              <a:ext uri="{FF2B5EF4-FFF2-40B4-BE49-F238E27FC236}">
                <a16:creationId xmlns:a16="http://schemas.microsoft.com/office/drawing/2014/main" id="{C80C0EAB-1ECA-EC9A-0D8B-7D55E9F9D7F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91506" y="3483769"/>
            <a:ext cx="46815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fr-FR" altLang="fr-FR" sz="2000" b="1">
                <a:solidFill>
                  <a:srgbClr val="000000"/>
                </a:solidFill>
              </a:rPr>
              <a:t>Etudes d’impact sur l’environnement</a:t>
            </a:r>
            <a:endParaRPr lang="fr-FR" altLang="fr-FR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Text Box 13">
            <a:extLst>
              <a:ext uri="{FF2B5EF4-FFF2-40B4-BE49-F238E27FC236}">
                <a16:creationId xmlns:a16="http://schemas.microsoft.com/office/drawing/2014/main" id="{96E7FFC3-BECF-7AAD-CDC7-BFCCFE85C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altLang="fr-FR" sz="2400">
              <a:latin typeface="Times New Roman" pitchFamily="18" charset="0"/>
            </a:endParaRPr>
          </a:p>
        </p:txBody>
      </p:sp>
      <p:pic>
        <p:nvPicPr>
          <p:cNvPr id="1034" name="Image 1">
            <a:extLst>
              <a:ext uri="{FF2B5EF4-FFF2-40B4-BE49-F238E27FC236}">
                <a16:creationId xmlns:a16="http://schemas.microsoft.com/office/drawing/2014/main" id="{FF64B94F-9B1F-E404-D85F-5C3FE75A40C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379413"/>
            <a:ext cx="119538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133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13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13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13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13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13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 b="1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pied de page 4">
            <a:extLst>
              <a:ext uri="{FF2B5EF4-FFF2-40B4-BE49-F238E27FC236}">
                <a16:creationId xmlns:a16="http://schemas.microsoft.com/office/drawing/2014/main" id="{577B695A-C23A-19A3-79C5-0466687D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fr-FR" sz="1200" b="0"/>
              <a:t>Choix du site - Félix Schmidt - 2014</a:t>
            </a:r>
            <a:endParaRPr lang="fr-FR" altLang="fr-FR" sz="1200" b="0"/>
          </a:p>
        </p:txBody>
      </p:sp>
      <p:sp>
        <p:nvSpPr>
          <p:cNvPr id="4099" name="Espace réservé du numéro de diapositive 5">
            <a:extLst>
              <a:ext uri="{FF2B5EF4-FFF2-40B4-BE49-F238E27FC236}">
                <a16:creationId xmlns:a16="http://schemas.microsoft.com/office/drawing/2014/main" id="{E7CAA82F-2B80-76CB-7DDE-439E892EF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8FDFD4-3283-4838-AC60-FFD0A4C31FE6}" type="slidenum">
              <a:rPr lang="fr-FR" altLang="fr-FR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200" b="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65671AE-3115-0F2C-37B1-020A7EBDD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6263" y="692150"/>
            <a:ext cx="7296150" cy="600075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fr-FR" altLang="fr-FR" sz="2000"/>
              <a:t>ISDS (Installation de Stockage de Déchets Stabilisés) -  processus de choix du site </a:t>
            </a:r>
            <a:br>
              <a:rPr lang="fr-FR" altLang="fr-FR" sz="2000"/>
            </a:br>
            <a:r>
              <a:rPr lang="fr-FR" altLang="fr-FR" sz="2000"/>
              <a:t> (1) : exclusion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79729EDB-67B1-5EC8-EF23-C5BF30C71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6013" y="1508125"/>
            <a:ext cx="7507287" cy="5113338"/>
          </a:xfrm>
        </p:spPr>
        <p:txBody>
          <a:bodyPr/>
          <a:lstStyle/>
          <a:p>
            <a:pPr marL="533400" indent="-533400">
              <a:lnSpc>
                <a:spcPts val="2000"/>
              </a:lnSpc>
              <a:spcBef>
                <a:spcPct val="30000"/>
              </a:spcBef>
              <a:buFontTx/>
              <a:buAutoNum type="arabicPeriod"/>
            </a:pPr>
            <a:r>
              <a:rPr lang="fr-FR" altLang="fr-FR" sz="1800" b="0"/>
              <a:t>Définition de </a:t>
            </a:r>
            <a:r>
              <a:rPr lang="fr-FR" altLang="fr-FR" sz="1800" u="sng"/>
              <a:t>critères d’exclusion</a:t>
            </a:r>
            <a:r>
              <a:rPr lang="fr-FR" altLang="fr-FR" sz="1800" b="0"/>
              <a:t>, évidents pour tous 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</a:pPr>
            <a:r>
              <a:rPr lang="fr-FR" altLang="fr-FR" sz="1800" b="0"/>
              <a:t>pas dans le village, ni dans les zones habitables, etc.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</a:pPr>
            <a:r>
              <a:rPr lang="fr-FR" altLang="fr-FR" sz="1800" b="0"/>
              <a:t>…</a:t>
            </a:r>
          </a:p>
          <a:p>
            <a:pPr marL="533400" indent="-533400">
              <a:lnSpc>
                <a:spcPts val="2000"/>
              </a:lnSpc>
              <a:spcBef>
                <a:spcPct val="30000"/>
              </a:spcBef>
              <a:buFontTx/>
              <a:buAutoNum type="arabicPeriod"/>
            </a:pPr>
            <a:r>
              <a:rPr lang="fr-FR" altLang="fr-FR" sz="1800" b="0"/>
              <a:t>Définition des </a:t>
            </a:r>
            <a:r>
              <a:rPr lang="fr-FR" altLang="fr-FR" sz="1800" u="sng"/>
              <a:t>indicateurs d’exclusion</a:t>
            </a:r>
          </a:p>
          <a:p>
            <a:pPr marL="533400" indent="-533400">
              <a:lnSpc>
                <a:spcPts val="2000"/>
              </a:lnSpc>
              <a:spcBef>
                <a:spcPct val="30000"/>
              </a:spcBef>
              <a:buFontTx/>
              <a:buNone/>
            </a:pPr>
            <a:r>
              <a:rPr lang="fr-FR" altLang="fr-FR" sz="1800" b="0"/>
              <a:t>	facilement mesurables sans investigations (cartes, SIG,…)</a:t>
            </a:r>
          </a:p>
          <a:p>
            <a:pPr marL="533400" indent="-533400">
              <a:lnSpc>
                <a:spcPts val="2000"/>
              </a:lnSpc>
              <a:spcBef>
                <a:spcPct val="30000"/>
              </a:spcBef>
              <a:buFontTx/>
              <a:buNone/>
            </a:pPr>
            <a:endParaRPr lang="fr-FR" altLang="fr-FR" sz="1800" b="0"/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</a:pPr>
            <a:r>
              <a:rPr lang="fr-FR" altLang="fr-FR" sz="1800" b="0"/>
              <a:t>pas dans le village, ni dans les zones habitables, etc.</a:t>
            </a:r>
          </a:p>
          <a:p>
            <a:pPr marL="1371600" lvl="2" indent="-457200">
              <a:lnSpc>
                <a:spcPts val="2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fr-FR" altLang="fr-FR" sz="1800" b="0"/>
              <a:t>distance aux zones habitables de 500 m.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</a:pPr>
            <a:r>
              <a:rPr lang="fr-FR" altLang="fr-FR" sz="1800" b="0"/>
              <a:t>pas dans le lac, ni dans les cours d’eau </a:t>
            </a:r>
          </a:p>
          <a:p>
            <a:pPr marL="1371600" lvl="2" indent="-457200">
              <a:lnSpc>
                <a:spcPts val="2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fr-FR" altLang="fr-FR" sz="1800" b="0"/>
              <a:t>distance aux cours d’eau de 300 m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</a:pPr>
            <a:r>
              <a:rPr lang="fr-FR" altLang="fr-FR" sz="1800" b="0"/>
              <a:t>pas dans des géologies inadéquates </a:t>
            </a:r>
          </a:p>
          <a:p>
            <a:pPr marL="1371600" lvl="2" indent="-457200">
              <a:lnSpc>
                <a:spcPts val="2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fr-FR" altLang="fr-FR" sz="1800" b="0"/>
              <a:t>pas dans les karst, nappes phréatiques, etc.</a:t>
            </a:r>
          </a:p>
          <a:p>
            <a:pPr marL="533400" indent="-533400">
              <a:lnSpc>
                <a:spcPts val="2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fr-FR" altLang="fr-FR" sz="18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pied de page 4">
            <a:extLst>
              <a:ext uri="{FF2B5EF4-FFF2-40B4-BE49-F238E27FC236}">
                <a16:creationId xmlns:a16="http://schemas.microsoft.com/office/drawing/2014/main" id="{C40F800A-2ED5-8715-4575-41F1BD540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fr-FR" sz="1200" b="0"/>
              <a:t>Choix du site - Félix Schmidt - 2014</a:t>
            </a:r>
            <a:endParaRPr lang="fr-FR" altLang="fr-FR" sz="1200" b="0"/>
          </a:p>
        </p:txBody>
      </p:sp>
      <p:sp>
        <p:nvSpPr>
          <p:cNvPr id="5123" name="Espace réservé du numéro de diapositive 5">
            <a:extLst>
              <a:ext uri="{FF2B5EF4-FFF2-40B4-BE49-F238E27FC236}">
                <a16:creationId xmlns:a16="http://schemas.microsoft.com/office/drawing/2014/main" id="{2137F2F3-8F9B-D9EB-ABC1-9E72E1BB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47F385-CCA7-4AC6-BB45-94599CF685AA}" type="slidenum">
              <a:rPr lang="fr-FR" altLang="fr-FR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 sz="1200" b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A3A673E8-30CC-EF97-967B-5E8DE6C0F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5150" y="381000"/>
            <a:ext cx="7080250" cy="600075"/>
          </a:xfrm>
        </p:spPr>
        <p:txBody>
          <a:bodyPr/>
          <a:lstStyle/>
          <a:p>
            <a:pPr>
              <a:lnSpc>
                <a:spcPts val="21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fr-FR" altLang="fr-FR" sz="2000"/>
              <a:t>ISDS Processus (2) : écoute et comparaison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BF4B1EBC-8D26-7AA1-9A67-0344BB66D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19250" y="1341438"/>
            <a:ext cx="7219950" cy="4824412"/>
          </a:xfrm>
        </p:spPr>
        <p:txBody>
          <a:bodyPr/>
          <a:lstStyle/>
          <a:p>
            <a:pPr marL="533400" indent="-5334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2000"/>
              <a:t>3. Ecoute, identification et formulation de toutes les craintes (pas forcément rationnelles) 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  <a:buFontTx/>
              <a:buNone/>
            </a:pPr>
            <a:r>
              <a:rPr lang="fr-FR" altLang="fr-FR" sz="1800" b="0"/>
              <a:t>=&gt; formulation de niveau d’exigences, études, développement de réponses et d’un plan de communication</a:t>
            </a:r>
          </a:p>
          <a:p>
            <a:pPr marL="914400" lvl="1" indent="-457200">
              <a:lnSpc>
                <a:spcPts val="2000"/>
              </a:lnSpc>
              <a:spcBef>
                <a:spcPct val="30000"/>
              </a:spcBef>
              <a:buFontTx/>
              <a:buNone/>
            </a:pPr>
            <a:r>
              <a:rPr lang="fr-FR" altLang="fr-FR" sz="1800" b="0"/>
              <a:t>=&gt; engagement honnête à répondre à ces préoccupations + travail</a:t>
            </a:r>
          </a:p>
          <a:p>
            <a:pPr marL="1371600" lvl="2" indent="-457200">
              <a:lnSpc>
                <a:spcPts val="2000"/>
              </a:lnSpc>
              <a:spcBef>
                <a:spcPct val="30000"/>
              </a:spcBef>
              <a:buFontTx/>
              <a:buNone/>
            </a:pPr>
            <a:r>
              <a:rPr lang="fr-FR" altLang="fr-FR" sz="1800" b="0"/>
              <a:t>déchets radioactifs, gaz, explosion, etc</a:t>
            </a:r>
          </a:p>
          <a:p>
            <a:pPr marL="533400" indent="-5334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2000"/>
              <a:t>4. Définition de </a:t>
            </a:r>
            <a:r>
              <a:rPr lang="fr-FR" altLang="fr-FR" sz="2000" u="sng"/>
              <a:t>critères de comparaison</a:t>
            </a:r>
            <a:r>
              <a:rPr lang="fr-FR" altLang="fr-FR" sz="2000"/>
              <a:t> </a:t>
            </a:r>
          </a:p>
          <a:p>
            <a:pPr marL="533400" indent="-5334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2000"/>
              <a:t>5. Définition des </a:t>
            </a:r>
            <a:r>
              <a:rPr lang="fr-FR" altLang="fr-FR" sz="2000" u="sng"/>
              <a:t>indicateurs de comparaison</a:t>
            </a:r>
          </a:p>
          <a:p>
            <a:pPr marL="533400" indent="-5334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2000"/>
              <a:t>6. Etablissement et négociations des </a:t>
            </a:r>
            <a:r>
              <a:rPr lang="fr-FR" altLang="fr-FR" sz="2000" u="sng"/>
              <a:t>pondérations</a:t>
            </a:r>
          </a:p>
          <a:p>
            <a:pPr marL="914400" lvl="1" indent="-4572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1800" b="0" i="1"/>
              <a:t>=&gt; divergences évidentes</a:t>
            </a:r>
          </a:p>
          <a:p>
            <a:pPr marL="914400" lvl="1" indent="-4572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1800" b="0" i="1"/>
              <a:t>=&gt; simulations pour ….relativiser le choix de la pondération</a:t>
            </a:r>
          </a:p>
          <a:p>
            <a:pPr marL="914400" lvl="1" indent="-457200">
              <a:lnSpc>
                <a:spcPts val="2500"/>
              </a:lnSpc>
              <a:spcBef>
                <a:spcPct val="40000"/>
              </a:spcBef>
              <a:buFontTx/>
              <a:buNone/>
            </a:pPr>
            <a:r>
              <a:rPr lang="fr-FR" altLang="fr-FR" sz="1800"/>
              <a:t>Processus participatif et itératif dans des groupes de travail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pied de page 4">
            <a:extLst>
              <a:ext uri="{FF2B5EF4-FFF2-40B4-BE49-F238E27FC236}">
                <a16:creationId xmlns:a16="http://schemas.microsoft.com/office/drawing/2014/main" id="{23A8E15D-5C5B-2D5F-A868-6E4D97471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fr-FR" sz="1200" b="0"/>
              <a:t>Choix du site - Félix Schmidt - 2014</a:t>
            </a:r>
            <a:endParaRPr lang="fr-FR" altLang="fr-FR" sz="1200" b="0"/>
          </a:p>
        </p:txBody>
      </p:sp>
      <p:sp>
        <p:nvSpPr>
          <p:cNvPr id="6147" name="Espace réservé du numéro de diapositive 5">
            <a:extLst>
              <a:ext uri="{FF2B5EF4-FFF2-40B4-BE49-F238E27FC236}">
                <a16:creationId xmlns:a16="http://schemas.microsoft.com/office/drawing/2014/main" id="{098E4387-8FA8-6CE9-4A2F-1D2829A39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F8D965-9BE3-44D9-820D-4FC763B63159}" type="slidenum">
              <a:rPr lang="fr-FR" altLang="fr-FR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altLang="fr-FR" sz="1200" b="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EDAD24C5-3291-3332-F195-21C1A97AB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381000"/>
            <a:ext cx="7296150" cy="455613"/>
          </a:xfrm>
        </p:spPr>
        <p:txBody>
          <a:bodyPr/>
          <a:lstStyle/>
          <a:p>
            <a:r>
              <a:rPr lang="fr-CH" altLang="fr-FR" sz="2000" b="1"/>
              <a:t>ISDS- C</a:t>
            </a:r>
            <a:r>
              <a:rPr lang="fr-CH" altLang="fr-FR" sz="2000" b="1" noProof="1"/>
              <a:t>ritères techniques et environnemen</a:t>
            </a:r>
            <a:r>
              <a:rPr lang="fr-CH" altLang="fr-FR" sz="2000" b="1"/>
              <a:t>t</a:t>
            </a:r>
            <a:r>
              <a:rPr lang="fr-CH" altLang="fr-FR" sz="2000" b="1" noProof="1"/>
              <a:t>aux</a:t>
            </a:r>
            <a:r>
              <a:rPr lang="fr-CH" altLang="fr-FR" sz="2400" b="1" noProof="1"/>
              <a:t> 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8D49296C-7907-9B7F-CBE7-60438C3B5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268413"/>
            <a:ext cx="7705725" cy="4648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Qualité géologique et hydrogéologique du sous-sol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noProof="1"/>
              <a:t>perméabilité, fracturation, présence, importance et  sensibilité des eaux souteraines, utilisation comme ressources en eau (potenciellement) exploitable : </a:t>
            </a:r>
            <a:r>
              <a:rPr lang="fr-CH" altLang="fr-FR" sz="1600" noProof="1">
                <a:solidFill>
                  <a:srgbClr val="FF5008"/>
                </a:solidFill>
              </a:rPr>
              <a:t>Nécessite des investigations</a:t>
            </a:r>
            <a:r>
              <a:rPr lang="fr-CH" altLang="fr-FR" sz="1600">
                <a:solidFill>
                  <a:srgbClr val="FF5008"/>
                </a:solidFill>
              </a:rPr>
              <a:t> coûteuses</a:t>
            </a:r>
            <a:endParaRPr lang="fr-CH" altLang="fr-FR" sz="1600" noProof="1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Eaux superficielles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noProof="1"/>
              <a:t>Sensibilité, risques, importances pour l’alimentation humaine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Stabilité du sol: 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noProof="1"/>
              <a:t>Stabilité, tassements à attendre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Risques naturels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noProof="1"/>
              <a:t>Risques d’inondation, de glissements, d’érosion, d’avalanches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Valeur des milieux naturels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noProof="1"/>
              <a:t>Proximité de zones protégées, flore,  faune,  valeur de rareté, diversité, voisinage,  etc.			</a:t>
            </a:r>
            <a:r>
              <a:rPr lang="fr-CH" altLang="fr-FR" sz="1600" noProof="1">
                <a:solidFill>
                  <a:srgbClr val="FF5008"/>
                </a:solidFill>
              </a:rPr>
              <a:t>Nécessite relevés</a:t>
            </a:r>
            <a:endParaRPr lang="fr-CH" altLang="fr-FR" sz="1600" noProof="1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Nuisances directes : </a:t>
            </a:r>
            <a:r>
              <a:rPr lang="fr-CH" altLang="fr-FR" sz="1600" noProof="1"/>
              <a:t>Bruit d’exploitation, air, poussières, etc.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pied de page 4">
            <a:extLst>
              <a:ext uri="{FF2B5EF4-FFF2-40B4-BE49-F238E27FC236}">
                <a16:creationId xmlns:a16="http://schemas.microsoft.com/office/drawing/2014/main" id="{811229C7-D15B-C00B-42B8-FB3537B20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fr-FR" sz="1200" b="0"/>
              <a:t>Choix du site - Félix Schmidt - 2014</a:t>
            </a:r>
            <a:endParaRPr lang="fr-FR" altLang="fr-FR" sz="1200" b="0"/>
          </a:p>
        </p:txBody>
      </p:sp>
      <p:sp>
        <p:nvSpPr>
          <p:cNvPr id="7171" name="Espace réservé du numéro de diapositive 5">
            <a:extLst>
              <a:ext uri="{FF2B5EF4-FFF2-40B4-BE49-F238E27FC236}">
                <a16:creationId xmlns:a16="http://schemas.microsoft.com/office/drawing/2014/main" id="{AC25D587-174C-900D-BF39-89784233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C19616-6ACB-4048-B832-25628EC16B74}" type="slidenum">
              <a:rPr lang="fr-FR" altLang="fr-FR" sz="1200" b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 sz="1200" b="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9C68F6F2-E29B-45C9-9335-AFB1D2DCC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533400"/>
            <a:ext cx="7296150" cy="303213"/>
          </a:xfrm>
        </p:spPr>
        <p:txBody>
          <a:bodyPr/>
          <a:lstStyle/>
          <a:p>
            <a:r>
              <a:rPr lang="fr-CH" altLang="fr-FR" sz="2000" b="1"/>
              <a:t>ISDS- </a:t>
            </a:r>
            <a:r>
              <a:rPr lang="fr-CH" altLang="fr-FR" sz="2000" b="1" noProof="1"/>
              <a:t>Critères d’aménagement du territoire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1B2A8263-622A-1408-CAAB-9A10DBAB87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371600"/>
            <a:ext cx="7507287" cy="4876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2000" noProof="1"/>
              <a:t>Population et sensibilité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800" b="0" noProof="1"/>
              <a:t>Distance aux habitations, sensibilité, Etat actuel et futur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800" b="0" noProof="1"/>
              <a:t>Vents dominants: direction, fréquences, forces 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2000"/>
              <a:t>Aménagement du territoire, p</a:t>
            </a:r>
            <a:r>
              <a:rPr lang="fr-CH" altLang="fr-FR" sz="2000" noProof="1"/>
              <a:t>a</a:t>
            </a:r>
            <a:r>
              <a:rPr lang="fr-CH" altLang="fr-FR" sz="2000"/>
              <a:t>y</a:t>
            </a:r>
            <a:r>
              <a:rPr lang="fr-CH" altLang="fr-FR" sz="2000" noProof="1"/>
              <a:t>sage</a:t>
            </a:r>
            <a:r>
              <a:rPr lang="fr-CH" altLang="fr-FR" sz="2000"/>
              <a:t>, sites</a:t>
            </a:r>
            <a:endParaRPr lang="fr-CH" altLang="fr-FR" sz="2000" noProof="1"/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800" b="0" noProof="1"/>
              <a:t>Exposition et vue sur le site, observateurs mobiles et immobiles, qualité du paysage</a:t>
            </a:r>
            <a:r>
              <a:rPr lang="fr-CH" altLang="fr-FR" sz="1800" b="0"/>
              <a:t>, sites protégés</a:t>
            </a:r>
            <a:endParaRPr lang="fr-CH" altLang="fr-FR" sz="1800" b="0" noProof="1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2000" noProof="1"/>
              <a:t>Valeur d’utilisation du site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800" b="0" noProof="1"/>
              <a:t>Valeur agricole, forestière, de loisir, etc.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2000" noProof="1"/>
              <a:t>Population touchée par le </a:t>
            </a:r>
            <a:r>
              <a:rPr lang="fr-CH" altLang="fr-FR" sz="2000" noProof="1">
                <a:solidFill>
                  <a:srgbClr val="FF5008"/>
                </a:solidFill>
              </a:rPr>
              <a:t>trafic de camions</a:t>
            </a:r>
            <a:r>
              <a:rPr lang="fr-CH" altLang="fr-FR" sz="2000" noProof="1"/>
              <a:t> (souvent décisif)</a:t>
            </a:r>
            <a:endParaRPr lang="fr-CH" altLang="fr-FR" sz="2000" noProof="1">
              <a:solidFill>
                <a:srgbClr val="EF9100"/>
              </a:solidFill>
            </a:endParaRP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800" b="0" noProof="1"/>
              <a:t>Trafic actuel et future. Nombre et distances de </a:t>
            </a:r>
            <a:r>
              <a:rPr lang="fr-CH" altLang="fr-FR" sz="1800" b="0" noProof="1">
                <a:solidFill>
                  <a:srgbClr val="FF5008"/>
                </a:solidFill>
              </a:rPr>
              <a:t>traversées de localités</a:t>
            </a:r>
            <a:r>
              <a:rPr lang="fr-CH" altLang="fr-FR" sz="1800" b="0" noProof="1"/>
              <a:t>, sensibilité</a:t>
            </a:r>
            <a:endParaRPr lang="fr-CH" altLang="fr-FR" b="0" noProof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pied de page 4">
            <a:extLst>
              <a:ext uri="{FF2B5EF4-FFF2-40B4-BE49-F238E27FC236}">
                <a16:creationId xmlns:a16="http://schemas.microsoft.com/office/drawing/2014/main" id="{0539347C-0395-F4A1-48C8-C036B133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fr-FR" sz="1200" b="0"/>
              <a:t>Choix du site - Félix Schmidt - 2014</a:t>
            </a:r>
            <a:endParaRPr lang="fr-FR" altLang="fr-FR" sz="1200" b="0"/>
          </a:p>
        </p:txBody>
      </p:sp>
      <p:sp>
        <p:nvSpPr>
          <p:cNvPr id="8195" name="Espace réservé du numéro de diapositive 5">
            <a:extLst>
              <a:ext uri="{FF2B5EF4-FFF2-40B4-BE49-F238E27FC236}">
                <a16:creationId xmlns:a16="http://schemas.microsoft.com/office/drawing/2014/main" id="{6586B081-9D83-6A70-1186-1B9A8365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28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F67481-01FF-4BE6-884C-C4057F204D50}" type="slidenum">
              <a:rPr lang="fr-FR" altLang="fr-FR" sz="1200" b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fr-FR" altLang="fr-FR" sz="1200" b="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CB1804D3-2D8A-25C5-F3C5-D4B69392E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6781800" cy="527050"/>
          </a:xfrm>
        </p:spPr>
        <p:txBody>
          <a:bodyPr/>
          <a:lstStyle/>
          <a:p>
            <a:r>
              <a:rPr lang="fr-CH" altLang="fr-FR" sz="2000" b="1"/>
              <a:t>ISDS - </a:t>
            </a:r>
            <a:r>
              <a:rPr lang="fr-CH" altLang="fr-FR" sz="2000" b="1" noProof="1"/>
              <a:t>Critères économiques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27B9D789-0F5D-2EA0-FA9B-B332FA95B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125538"/>
            <a:ext cx="7354887" cy="518318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Distance au centre de gravité de production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coûts et nuisances des transports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Présence locale de matériaux d’étanchéité et de drainages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très importants volumes nécessaires ! </a:t>
            </a:r>
            <a:r>
              <a:rPr lang="fr-CH" altLang="fr-FR" sz="1600" b="0" noProof="1">
                <a:solidFill>
                  <a:srgbClr val="FF5008"/>
                </a:solidFill>
              </a:rPr>
              <a:t>Nécessite investigations</a:t>
            </a:r>
            <a:endParaRPr lang="fr-CH" altLang="fr-FR" sz="1600" b="0" noProof="1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Géométrie du site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éléments coûteux : fond et couverture : Hauteur utile importante = coûts et infiltrations minimisées ! 		</a:t>
            </a:r>
            <a:r>
              <a:rPr lang="fr-CH" altLang="fr-FR" sz="1600" b="0" noProof="1">
                <a:solidFill>
                  <a:srgbClr val="FF5008"/>
                </a:solidFill>
              </a:rPr>
              <a:t>Nécessite levé topographique</a:t>
            </a:r>
            <a:endParaRPr lang="fr-CH" altLang="fr-FR" sz="1600" b="0" noProof="1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Solution d’évacuation gravitaire/traitement des eaux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Coût augmentent rapidement avec la distance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Infrastructures disponibles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Routes, énergie, eau potable, etc.</a:t>
            </a:r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1800" noProof="1"/>
              <a:t>Conditions de propriété</a:t>
            </a:r>
          </a:p>
          <a:p>
            <a:pPr lvl="1">
              <a:lnSpc>
                <a:spcPct val="90000"/>
              </a:lnSpc>
              <a:spcBef>
                <a:spcPct val="35000"/>
              </a:spcBef>
            </a:pPr>
            <a:r>
              <a:rPr lang="fr-CH" altLang="fr-FR" sz="1600" b="0" noProof="1"/>
              <a:t>Coûts du terrain, morcellement</a:t>
            </a:r>
            <a:endParaRPr lang="fr-CH" altLang="fr-FR" sz="1600" b="0"/>
          </a:p>
          <a:p>
            <a:pPr lvl="1">
              <a:lnSpc>
                <a:spcPct val="90000"/>
              </a:lnSpc>
              <a:spcBef>
                <a:spcPct val="35000"/>
              </a:spcBef>
            </a:pPr>
            <a:endParaRPr lang="fr-CH" altLang="fr-FR" sz="1600" b="0"/>
          </a:p>
          <a:p>
            <a:pPr>
              <a:lnSpc>
                <a:spcPct val="90000"/>
              </a:lnSpc>
              <a:spcBef>
                <a:spcPct val="35000"/>
              </a:spcBef>
              <a:buFontTx/>
              <a:buNone/>
            </a:pPr>
            <a:r>
              <a:rPr lang="fr-CH" altLang="fr-FR" sz="2000"/>
              <a:t>(Critère oublié</a:t>
            </a:r>
            <a:r>
              <a:rPr lang="fr-CH" altLang="fr-FR" sz="1800" b="0"/>
              <a:t> </a:t>
            </a:r>
            <a:r>
              <a:rPr lang="fr-CH" altLang="fr-FR" sz="1600" b="0"/>
              <a:t>Transport et réutilisation des matériaux d’excavation)</a:t>
            </a:r>
            <a:endParaRPr lang="fr-CH" altLang="fr-FR" sz="1600" b="0" noProof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urs 2006">
  <a:themeElements>
    <a:clrScheme name="Cours 2006 2">
      <a:dk1>
        <a:srgbClr val="003366"/>
      </a:dk1>
      <a:lt1>
        <a:srgbClr val="CCECFF"/>
      </a:lt1>
      <a:dk2>
        <a:srgbClr val="4B3384"/>
      </a:dk2>
      <a:lt2>
        <a:srgbClr val="849CBB"/>
      </a:lt2>
      <a:accent1>
        <a:srgbClr val="90DBFF"/>
      </a:accent1>
      <a:accent2>
        <a:srgbClr val="99FFCC"/>
      </a:accent2>
      <a:accent3>
        <a:srgbClr val="E2F4FF"/>
      </a:accent3>
      <a:accent4>
        <a:srgbClr val="002A56"/>
      </a:accent4>
      <a:accent5>
        <a:srgbClr val="C6EAFF"/>
      </a:accent5>
      <a:accent6>
        <a:srgbClr val="8AE7B9"/>
      </a:accent6>
      <a:hlink>
        <a:srgbClr val="DFC0FF"/>
      </a:hlink>
      <a:folHlink>
        <a:srgbClr val="6DC5DE"/>
      </a:folHlink>
    </a:clrScheme>
    <a:fontScheme name="Cours 20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urs 2006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rs 2006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rs 2006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698A9CBBD3394CAACCE72B6AEBE3AC" ma:contentTypeVersion="0" ma:contentTypeDescription="Crée un document." ma:contentTypeScope="" ma:versionID="18bdcd92503a5e9ba3991e232ff104d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AEE519-8371-477F-89CD-551788194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4561DD1-505D-4A1A-8354-3887914FFF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95B379-4134-4A08-A8FD-98B92E31F49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553</Words>
  <Application>Microsoft Office PowerPoint</Application>
  <PresentationFormat>Transparent</PresentationFormat>
  <Paragraphs>71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Cours 2006</vt:lpstr>
      <vt:lpstr>ISDS (Installation de Stockage de Déchets Stabilisés) -  processus de choix du site   (1) : exclusion</vt:lpstr>
      <vt:lpstr>ISDS Processus (2) : écoute et comparaison</vt:lpstr>
      <vt:lpstr>ISDS- Critères techniques et environnementaux </vt:lpstr>
      <vt:lpstr>ISDS- Critères d’aménagement du territoire</vt:lpstr>
      <vt:lpstr>ISDS - Critères économiques</vt:lpstr>
    </vt:vector>
  </TitlesOfParts>
  <Company>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Génie sanitaire, 5ème semestre 2006</dc:title>
  <dc:creator>CSD</dc:creator>
  <cp:lastModifiedBy>SCHMIDT Félix</cp:lastModifiedBy>
  <cp:revision>62</cp:revision>
  <cp:lastPrinted>2003-03-02T13:10:52Z</cp:lastPrinted>
  <dcterms:created xsi:type="dcterms:W3CDTF">2007-01-16T07:01:13Z</dcterms:created>
  <dcterms:modified xsi:type="dcterms:W3CDTF">2025-07-15T09:26:54Z</dcterms:modified>
</cp:coreProperties>
</file>